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2"/>
  </p:notesMasterIdLst>
  <p:handoutMasterIdLst>
    <p:handoutMasterId r:id="rId23"/>
  </p:handoutMasterIdLst>
  <p:sldIdLst>
    <p:sldId id="306" r:id="rId5"/>
    <p:sldId id="307" r:id="rId6"/>
    <p:sldId id="308" r:id="rId7"/>
    <p:sldId id="309" r:id="rId8"/>
    <p:sldId id="294" r:id="rId9"/>
    <p:sldId id="314" r:id="rId10"/>
    <p:sldId id="315" r:id="rId11"/>
    <p:sldId id="316" r:id="rId12"/>
    <p:sldId id="295" r:id="rId13"/>
    <p:sldId id="317" r:id="rId14"/>
    <p:sldId id="310" r:id="rId15"/>
    <p:sldId id="318" r:id="rId16"/>
    <p:sldId id="319" r:id="rId17"/>
    <p:sldId id="320" r:id="rId18"/>
    <p:sldId id="303" r:id="rId19"/>
    <p:sldId id="321" r:id="rId20"/>
    <p:sldId id="312" r:id="rId2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967" autoAdjust="0"/>
  </p:normalViewPr>
  <p:slideViewPr>
    <p:cSldViewPr snapToGrid="0">
      <p:cViewPr>
        <p:scale>
          <a:sx n="66" d="100"/>
          <a:sy n="66" d="100"/>
        </p:scale>
        <p:origin x="2256" y="113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5878293-F3A4-4283-B929-138544CD84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92944D-E8F3-4C07-BC07-7564C0842A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0BCF0-68F0-4F08-A0DE-34A7B09CDD8A}" type="datetime1">
              <a:rPr lang="es-ES" smtClean="0"/>
              <a:t>09/06/2023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9FA6F7-68B2-424B-B268-E53E978B01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44A6FC-7A09-4A3B-A8DC-039754AE85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51E68-59A0-4C4A-9786-65729D3BFFEF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38126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8D6EB-2321-4D52-AF70-FA1A2FACF03F}" type="datetime1">
              <a:rPr lang="es-ES" smtClean="0"/>
              <a:pPr/>
              <a:t>09/06/2023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4873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4072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5415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9969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9440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403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8295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6475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7279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5234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7618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1008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372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1967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9791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3224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4290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Marcador de contenid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 dirty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10" name="Marcador de posición de imagen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11" name="Marcador de posición de imagen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posición de imagen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8" name="Grá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  <p:sp>
        <p:nvSpPr>
          <p:cNvPr id="10" name="Grá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  <p:sp>
        <p:nvSpPr>
          <p:cNvPr id="12" name="Grá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651517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3/9/20XX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652622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á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  <p:sp>
        <p:nvSpPr>
          <p:cNvPr id="21" name="Grá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  <p:sp>
        <p:nvSpPr>
          <p:cNvPr id="23" name="Grá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659332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  <p:sp>
        <p:nvSpPr>
          <p:cNvPr id="13" name="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  <p:sp>
        <p:nvSpPr>
          <p:cNvPr id="17" name="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 dirty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 dirty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  <p:sp>
        <p:nvSpPr>
          <p:cNvPr id="19" name="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de sección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Grá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  <p:sp>
        <p:nvSpPr>
          <p:cNvPr id="5" name="Grá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  <p:sp>
        <p:nvSpPr>
          <p:cNvPr id="6" name="Grá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  <p:sp>
        <p:nvSpPr>
          <p:cNvPr id="7" name="Grá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  <p:sp>
        <p:nvSpPr>
          <p:cNvPr id="11" name="Grá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  <p:sp>
        <p:nvSpPr>
          <p:cNvPr id="13" name="Grá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 dirty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y conteni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9" name="Grá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  <p:sp>
        <p:nvSpPr>
          <p:cNvPr id="11" name="Grá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á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  <p:sp>
        <p:nvSpPr>
          <p:cNvPr id="12" name="Grá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  <p:sp>
        <p:nvSpPr>
          <p:cNvPr id="14" name="Grá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iutocomputerhelp.it/367-2/come-far-lavorare-una-struttura-informatica-senza-spendere-un-capitale/postgresql-mysql-potenti-e-gratuiti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jpg"/><Relationship Id="rId12" Type="http://schemas.openxmlformats.org/officeDocument/2006/relationships/hyperlink" Target="https://huangno1.github.io/flask_jw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blog.gelin.ru/2017/12/spring.html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0.jpg"/><Relationship Id="rId10" Type="http://schemas.openxmlformats.org/officeDocument/2006/relationships/hyperlink" Target="https://c43s4rs.blogspot.com/2018/05/docker-en-el-mundo-de-la-ciberseguridad.html" TargetMode="External"/><Relationship Id="rId4" Type="http://schemas.openxmlformats.org/officeDocument/2006/relationships/hyperlink" Target="https://www.tomoyan.net/android/kotlin" TargetMode="External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librewiki.net/wiki/Godot_(%EA%B2%8C%EC%9E%84_%EC%97%94%EC%A7%84)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rcus-povey.co.uk/2020/08/31/known-postman-collection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holarse-linuxgaming.de/wiki/itchio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lthub.ubc.ca/guides/github-instructor-guide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linux-png/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teact.act.edu.au/2019/11/05/ive-been-waiting-for-godot-game-design-beyond-unity-and-ue4/" TargetMode="External"/><Relationship Id="rId5" Type="http://schemas.openxmlformats.org/officeDocument/2006/relationships/image" Target="../media/image19.png"/><Relationship Id="rId10" Type="http://schemas.openxmlformats.org/officeDocument/2006/relationships/hyperlink" Target="https://yovirtualizador.blogspot.com/2015/11/windows-10-y-la-vuelta-al-cole-v-una.html" TargetMode="External"/><Relationship Id="rId4" Type="http://schemas.openxmlformats.org/officeDocument/2006/relationships/hyperlink" Target="https://devopedia.org/docker" TargetMode="External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hedzr.com/devops/docker/docker-compose-file-format-v3.8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montas001.blogspot.com/2016/02/uso-de-las-tic-en-sus-diferentes.html" TargetMode="External"/><Relationship Id="rId5" Type="http://schemas.openxmlformats.org/officeDocument/2006/relationships/image" Target="../media/image22.jpg"/><Relationship Id="rId4" Type="http://schemas.openxmlformats.org/officeDocument/2006/relationships/hyperlink" Target="https://www.holarse-linuxgaming.de/wiki/itchio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repositorio.konradlorenz.edu.co/micrositios/001-1527/001-1527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xhere.com/es/photo/156411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ulturacientifica.com/2016/07/15/informando-la-informacion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7" y="594360"/>
            <a:ext cx="6813707" cy="2843784"/>
          </a:xfrm>
        </p:spPr>
        <p:txBody>
          <a:bodyPr rtlCol="0"/>
          <a:lstStyle/>
          <a:p>
            <a:pPr rtl="0"/>
            <a:r>
              <a:rPr lang="es-ES" spc="400" dirty="0"/>
              <a:t>SP4CE SURVIVAL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sz="2000" dirty="0">
                <a:solidFill>
                  <a:schemeClr val="bg1"/>
                </a:solidFill>
              </a:rPr>
              <a:t>Mario González Resa</a:t>
            </a:r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Tecnologías aplicadas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Autofit/>
          </a:bodyPr>
          <a:lstStyle/>
          <a:p>
            <a:pPr marL="342900" indent="-342900" rtl="0">
              <a:buFontTx/>
              <a:buChar char="-"/>
            </a:pPr>
            <a:r>
              <a:rPr lang="es-ES" sz="2400" dirty="0" err="1"/>
              <a:t>Backend</a:t>
            </a:r>
            <a:endParaRPr lang="es-ES" sz="2400" dirty="0"/>
          </a:p>
          <a:p>
            <a:pPr marL="342900" indent="-342900" rtl="0">
              <a:buFontTx/>
              <a:buChar char="-"/>
            </a:pPr>
            <a:r>
              <a:rPr lang="es-ES" sz="2400" dirty="0" err="1"/>
              <a:t>Frontend</a:t>
            </a:r>
            <a:endParaRPr lang="es-ES" sz="2400" dirty="0"/>
          </a:p>
          <a:p>
            <a:pPr marL="342900" indent="-342900" rtl="0">
              <a:buFontTx/>
              <a:buChar char="-"/>
            </a:pPr>
            <a:r>
              <a:rPr lang="es-ES" sz="2400" dirty="0"/>
              <a:t>Adicionales</a:t>
            </a:r>
          </a:p>
        </p:txBody>
      </p:sp>
    </p:spTree>
    <p:extLst>
      <p:ext uri="{BB962C8B-B14F-4D97-AF65-F5344CB8AC3E}">
        <p14:creationId xmlns:p14="http://schemas.microsoft.com/office/powerpoint/2010/main" val="3979326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4F967E79-EAE7-9DCF-AD1E-B4F3B0D50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92" y="606490"/>
            <a:ext cx="3932237" cy="792131"/>
          </a:xfrm>
        </p:spPr>
        <p:txBody>
          <a:bodyPr>
            <a:noAutofit/>
          </a:bodyPr>
          <a:lstStyle/>
          <a:p>
            <a:r>
              <a:rPr lang="en-US" sz="5400" dirty="0"/>
              <a:t>Backend</a:t>
            </a:r>
          </a:p>
        </p:txBody>
      </p:sp>
      <p:pic>
        <p:nvPicPr>
          <p:cNvPr id="24" name="Imagen 23" descr="Imagen que contiene Forma&#10;&#10;Descripción generada automáticamente">
            <a:extLst>
              <a:ext uri="{FF2B5EF4-FFF2-40B4-BE49-F238E27FC236}">
                <a16:creationId xmlns:a16="http://schemas.microsoft.com/office/drawing/2014/main" id="{F8E4A3C7-EDD2-7D97-BCD6-F35C1CFA9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63799" y="1956599"/>
            <a:ext cx="1904112" cy="1891585"/>
          </a:xfrm>
          <a:prstGeom prst="rect">
            <a:avLst/>
          </a:prstGeom>
        </p:spPr>
      </p:pic>
      <p:pic>
        <p:nvPicPr>
          <p:cNvPr id="31" name="Imagen 30" descr="Icono&#10;&#10;Descripción generada automáticamente">
            <a:extLst>
              <a:ext uri="{FF2B5EF4-FFF2-40B4-BE49-F238E27FC236}">
                <a16:creationId xmlns:a16="http://schemas.microsoft.com/office/drawing/2014/main" id="{D2FD74A0-0126-8FC4-2E26-199095580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881973" y="1944071"/>
            <a:ext cx="1904113" cy="1904113"/>
          </a:xfrm>
          <a:prstGeom prst="rect">
            <a:avLst/>
          </a:prstGeom>
        </p:spPr>
      </p:pic>
      <p:pic>
        <p:nvPicPr>
          <p:cNvPr id="36" name="Imagen 35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41F908B4-3BF1-0249-DCD8-FF6D990190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611417" y="1957486"/>
            <a:ext cx="2382279" cy="1890698"/>
          </a:xfrm>
          <a:prstGeom prst="rect">
            <a:avLst/>
          </a:prstGeom>
        </p:spPr>
      </p:pic>
      <p:pic>
        <p:nvPicPr>
          <p:cNvPr id="39" name="Imagen 3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C170312-8841-9F2B-A97F-B303A6CB5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738812" y="1956599"/>
            <a:ext cx="2302064" cy="2302064"/>
          </a:xfrm>
          <a:prstGeom prst="rect">
            <a:avLst/>
          </a:prstGeom>
        </p:spPr>
      </p:pic>
      <p:pic>
        <p:nvPicPr>
          <p:cNvPr id="42" name="Imagen 41" descr="Texto&#10;&#10;Descripción generada automáticamente">
            <a:extLst>
              <a:ext uri="{FF2B5EF4-FFF2-40B4-BE49-F238E27FC236}">
                <a16:creationId xmlns:a16="http://schemas.microsoft.com/office/drawing/2014/main" id="{33E4D3B1-8A24-6CDC-AC38-E8898FBFAB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294730" y="4674421"/>
            <a:ext cx="3602540" cy="109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4F967E79-EAE7-9DCF-AD1E-B4F3B0D50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Frontend</a:t>
            </a:r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4CB2F8D4-5FA8-7C04-0978-39C13A402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0" y="1875582"/>
            <a:ext cx="10515600" cy="4251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0991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4F967E79-EAE7-9DCF-AD1E-B4F3B0D50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Adicionales</a:t>
            </a:r>
          </a:p>
        </p:txBody>
      </p:sp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D6939ED6-FEB5-408C-9B02-5EA0E1691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0" y="2503119"/>
            <a:ext cx="3451319" cy="1941367"/>
          </a:xfrm>
          <a:prstGeom prst="rect">
            <a:avLst/>
          </a:prstGeom>
        </p:spPr>
      </p:pic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C5697DCC-9FE9-8F3C-977F-143FEE88E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251455" y="2621316"/>
            <a:ext cx="4286250" cy="1704975"/>
          </a:xfrm>
          <a:prstGeom prst="rect">
            <a:avLst/>
          </a:prstGeom>
        </p:spPr>
      </p:pic>
      <p:pic>
        <p:nvPicPr>
          <p:cNvPr id="10" name="Imagen 9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A624269-7D22-C137-EAF9-CCC05EDAFC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125339" y="2593310"/>
            <a:ext cx="2503326" cy="198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25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Distribución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marL="342900" indent="-342900" rtl="0">
              <a:buFontTx/>
              <a:buChar char="-"/>
            </a:pPr>
            <a:r>
              <a:rPr lang="es-ES" sz="2400" dirty="0"/>
              <a:t>Empaquetado</a:t>
            </a:r>
          </a:p>
          <a:p>
            <a:pPr marL="342900" indent="-342900" rtl="0">
              <a:buFontTx/>
              <a:buChar char="-"/>
            </a:pPr>
            <a:r>
              <a:rPr lang="es-ES" sz="2400" dirty="0"/>
              <a:t>Despliegue</a:t>
            </a:r>
          </a:p>
        </p:txBody>
      </p:sp>
    </p:spTree>
    <p:extLst>
      <p:ext uri="{BB962C8B-B14F-4D97-AF65-F5344CB8AC3E}">
        <p14:creationId xmlns:p14="http://schemas.microsoft.com/office/powerpoint/2010/main" val="3571527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3B099B60-F37B-4B4D-4DFF-4E2E99E890AD}"/>
              </a:ext>
            </a:extLst>
          </p:cNvPr>
          <p:cNvSpPr/>
          <p:nvPr/>
        </p:nvSpPr>
        <p:spPr>
          <a:xfrm>
            <a:off x="7769286" y="2438273"/>
            <a:ext cx="3763675" cy="40711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noFill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/>
              <a:t>Empaquetado</a:t>
            </a:r>
          </a:p>
        </p:txBody>
      </p:sp>
      <p:pic>
        <p:nvPicPr>
          <p:cNvPr id="7" name="Imagen 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AD3091B6-BFE0-787C-13C7-C3C63D7F6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10839" y="2663008"/>
            <a:ext cx="5912945" cy="3621678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599C9937-D0DE-B490-52CB-3BD7870943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16390" y="2542476"/>
            <a:ext cx="1669469" cy="1588841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1B331F69-A593-DB07-C94D-91991D4884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893880" y="4521794"/>
            <a:ext cx="1597149" cy="1597149"/>
          </a:xfrm>
          <a:prstGeom prst="rect">
            <a:avLst/>
          </a:prstGeom>
        </p:spPr>
      </p:pic>
      <p:pic>
        <p:nvPicPr>
          <p:cNvPr id="17" name="Imagen 16" descr="Una pantalla de una ventana&#10;&#10;Descripción generada automáticamente con confianza media">
            <a:extLst>
              <a:ext uri="{FF2B5EF4-FFF2-40B4-BE49-F238E27FC236}">
                <a16:creationId xmlns:a16="http://schemas.microsoft.com/office/drawing/2014/main" id="{F7374999-D3F8-7FB0-34ED-EB11C3A852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956800" y="4599249"/>
            <a:ext cx="1397000" cy="1442237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77F3BBC7-F07C-1D43-7FA6-99C26189B11A}"/>
              </a:ext>
            </a:extLst>
          </p:cNvPr>
          <p:cNvSpPr txBox="1"/>
          <p:nvPr/>
        </p:nvSpPr>
        <p:spPr>
          <a:xfrm>
            <a:off x="1084904" y="169035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3600" i="1" dirty="0" err="1"/>
              <a:t>Backend</a:t>
            </a:r>
            <a:endParaRPr lang="es-ES" sz="3600" i="1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F2D75FA-CB22-72B5-E300-1F377D6C24EA}"/>
              </a:ext>
            </a:extLst>
          </p:cNvPr>
          <p:cNvSpPr txBox="1"/>
          <p:nvPr/>
        </p:nvSpPr>
        <p:spPr>
          <a:xfrm>
            <a:off x="7736606" y="1700906"/>
            <a:ext cx="2159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3600" i="1" dirty="0" err="1"/>
              <a:t>Frontend</a:t>
            </a:r>
            <a:endParaRPr lang="es-ES" sz="3600" i="1" dirty="0"/>
          </a:p>
        </p:txBody>
      </p:sp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/>
              <a:t>Despliegue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7F3BBC7-F07C-1D43-7FA6-99C26189B11A}"/>
              </a:ext>
            </a:extLst>
          </p:cNvPr>
          <p:cNvSpPr txBox="1"/>
          <p:nvPr/>
        </p:nvSpPr>
        <p:spPr>
          <a:xfrm>
            <a:off x="1084904" y="169035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3600" i="1" dirty="0" err="1"/>
              <a:t>Backend</a:t>
            </a:r>
            <a:endParaRPr lang="es-ES" sz="3600" i="1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F2D75FA-CB22-72B5-E300-1F377D6C24EA}"/>
              </a:ext>
            </a:extLst>
          </p:cNvPr>
          <p:cNvSpPr txBox="1"/>
          <p:nvPr/>
        </p:nvSpPr>
        <p:spPr>
          <a:xfrm>
            <a:off x="7736606" y="1700906"/>
            <a:ext cx="2159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3600" i="1" dirty="0" err="1"/>
              <a:t>Frontend</a:t>
            </a:r>
            <a:endParaRPr lang="es-ES" sz="3600" i="1" dirty="0"/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3590A360-0B0C-A537-F5C2-DF7E50FD0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73264" y="2805789"/>
            <a:ext cx="4286250" cy="1704975"/>
          </a:xfrm>
          <a:prstGeom prst="rect">
            <a:avLst/>
          </a:prstGeom>
        </p:spPr>
      </p:pic>
      <p:pic>
        <p:nvPicPr>
          <p:cNvPr id="8" name="Imagen 7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4EEB5C48-9D61-7C06-B12D-218F1CD7C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84904" y="2501296"/>
            <a:ext cx="2950067" cy="2313959"/>
          </a:xfrm>
          <a:prstGeom prst="rect">
            <a:avLst/>
          </a:prstGeom>
        </p:spPr>
      </p:pic>
      <p:pic>
        <p:nvPicPr>
          <p:cNvPr id="12" name="Imagen 11" descr="Un dibuj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E6A25352-9C8F-1191-AABC-8CF198F0BD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179951" y="4979868"/>
            <a:ext cx="27599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79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fecha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14/6/2023</a:t>
            </a:r>
          </a:p>
        </p:txBody>
      </p:sp>
      <p:sp>
        <p:nvSpPr>
          <p:cNvPr id="23" name="Marcador de pie de página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891926"/>
            <a:ext cx="2788920" cy="365125"/>
          </a:xfrm>
        </p:spPr>
        <p:txBody>
          <a:bodyPr rtlCol="0"/>
          <a:lstStyle/>
          <a:p>
            <a:pPr rtl="0"/>
            <a:r>
              <a:rPr lang="es-ES" dirty="0"/>
              <a:t>SP4CE SURVIVAL</a:t>
            </a:r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2708" r="22708"/>
          <a:stretch/>
        </p:blipFill>
        <p:spPr/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66293"/>
            <a:ext cx="5276088" cy="1243584"/>
          </a:xfrm>
        </p:spPr>
        <p:txBody>
          <a:bodyPr rtlCol="0">
            <a:normAutofit/>
          </a:bodyPr>
          <a:lstStyle/>
          <a:p>
            <a:pPr rtl="0"/>
            <a:r>
              <a:rPr lang="es-ES" sz="5400" dirty="0"/>
              <a:t>Gracias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2002971"/>
            <a:ext cx="5276088" cy="2383341"/>
          </a:xfrm>
        </p:spPr>
        <p:txBody>
          <a:bodyPr rtlCol="0">
            <a:normAutofit fontScale="92500" lnSpcReduction="20000"/>
          </a:bodyPr>
          <a:lstStyle/>
          <a:p>
            <a:pPr rtl="0">
              <a:lnSpc>
                <a:spcPct val="150000"/>
              </a:lnSpc>
            </a:pPr>
            <a:r>
              <a:rPr lang="es-ES" sz="2000" b="1" i="1" dirty="0"/>
              <a:t>Autor:</a:t>
            </a:r>
            <a:r>
              <a:rPr lang="es-ES" sz="2000" dirty="0"/>
              <a:t> Mario González Resa</a:t>
            </a:r>
          </a:p>
          <a:p>
            <a:pPr rtl="0">
              <a:lnSpc>
                <a:spcPct val="150000"/>
              </a:lnSpc>
            </a:pPr>
            <a:r>
              <a:rPr lang="es-ES" sz="2000" b="1" i="1" dirty="0"/>
              <a:t>Tutor:</a:t>
            </a:r>
            <a:r>
              <a:rPr lang="es-ES" sz="2000" dirty="0"/>
              <a:t> José Luis González Sánchez</a:t>
            </a:r>
          </a:p>
          <a:p>
            <a:pPr rtl="0">
              <a:lnSpc>
                <a:spcPct val="150000"/>
              </a:lnSpc>
            </a:pPr>
            <a:r>
              <a:rPr lang="es-ES" sz="2000" b="1" i="1" dirty="0"/>
              <a:t>Centro educativo: </a:t>
            </a:r>
            <a:r>
              <a:rPr lang="es-ES" sz="2000" dirty="0"/>
              <a:t>IES Luis Vives</a:t>
            </a:r>
          </a:p>
          <a:p>
            <a:pPr rtl="0">
              <a:lnSpc>
                <a:spcPct val="150000"/>
              </a:lnSpc>
            </a:pPr>
            <a:r>
              <a:rPr lang="es-ES" sz="2000" b="1" i="1" dirty="0"/>
              <a:t>Curso:</a:t>
            </a:r>
            <a:r>
              <a:rPr lang="es-ES" sz="2000" dirty="0"/>
              <a:t> Desarrollo de Aplicaciones Multiplataforma, 2022/23</a:t>
            </a:r>
          </a:p>
          <a:p>
            <a:pPr rtl="0"/>
            <a:endParaRPr lang="es-ES" dirty="0"/>
          </a:p>
        </p:txBody>
      </p:sp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2879" r="12879"/>
          <a:stretch/>
        </p:blipFill>
        <p:spPr/>
      </p:pic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15335" r="15335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>
                <a:latin typeface="+mn-lt"/>
              </a:rPr>
              <a:t>índice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algn="r" rtl="0"/>
            <a:r>
              <a:rPr lang="es-ES" sz="2800" dirty="0"/>
              <a:t>Introducción</a:t>
            </a:r>
            <a:endParaRPr lang="es-ES" sz="2800" dirty="0">
              <a:solidFill>
                <a:schemeClr val="bg1"/>
              </a:solidFill>
            </a:endParaRPr>
          </a:p>
          <a:p>
            <a:pPr algn="r" rtl="0"/>
            <a:r>
              <a:rPr lang="es-ES" sz="2800" dirty="0"/>
              <a:t>Requisitos</a:t>
            </a:r>
            <a:endParaRPr lang="es-ES" sz="2800" dirty="0">
              <a:solidFill>
                <a:schemeClr val="bg1"/>
              </a:solidFill>
            </a:endParaRPr>
          </a:p>
          <a:p>
            <a:pPr algn="r" rtl="0"/>
            <a:r>
              <a:rPr lang="es-ES" sz="2800" dirty="0"/>
              <a:t>Análisis de mercado</a:t>
            </a:r>
            <a:endParaRPr lang="es-ES" sz="2800" dirty="0">
              <a:solidFill>
                <a:schemeClr val="bg1"/>
              </a:solidFill>
            </a:endParaRPr>
          </a:p>
          <a:p>
            <a:pPr rtl="0"/>
            <a:r>
              <a:rPr lang="es-ES" sz="2800" dirty="0"/>
              <a:t>Tecnologías aplicadas</a:t>
            </a:r>
            <a:endParaRPr lang="es-ES" sz="2800" dirty="0">
              <a:solidFill>
                <a:schemeClr val="bg1"/>
              </a:solidFill>
            </a:endParaRPr>
          </a:p>
          <a:p>
            <a:r>
              <a:rPr lang="es-ES" sz="2800" dirty="0"/>
              <a:t>Distribución</a:t>
            </a:r>
            <a:endParaRPr lang="es-ES" sz="2800" dirty="0">
              <a:solidFill>
                <a:schemeClr val="bg1"/>
              </a:solidFill>
            </a:endParaRPr>
          </a:p>
          <a:p>
            <a:pPr rtl="0"/>
            <a:endParaRPr lang="es-ES" dirty="0"/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/>
      </p:pic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14/6/2023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899616"/>
            <a:ext cx="2788920" cy="365125"/>
          </a:xfrm>
        </p:spPr>
        <p:txBody>
          <a:bodyPr rtlCol="0"/>
          <a:lstStyle/>
          <a:p>
            <a:pPr rtl="0"/>
            <a:r>
              <a:rPr lang="es-ES" dirty="0"/>
              <a:t>SP4CE SURVIVAL</a:t>
            </a:r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sz="5400" dirty="0"/>
              <a:t>Introducción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2501513"/>
          </a:xfrm>
        </p:spPr>
        <p:txBody>
          <a:bodyPr rtlCol="0"/>
          <a:lstStyle/>
          <a:p>
            <a:pPr algn="l"/>
            <a:r>
              <a:rPr lang="es-ES" u="sng" dirty="0"/>
              <a:t>Proyecto</a:t>
            </a:r>
            <a:r>
              <a:rPr lang="es-ES" dirty="0"/>
              <a:t>: </a:t>
            </a:r>
            <a:r>
              <a:rPr lang="es-ES" sz="1800" b="1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Juego </a:t>
            </a:r>
            <a:r>
              <a:rPr lang="es-ES" sz="1800" b="1" i="1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Bullet</a:t>
            </a:r>
            <a:r>
              <a:rPr lang="es-ES" sz="1800" b="1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800" b="1" i="1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Hell</a:t>
            </a:r>
            <a:r>
              <a:rPr lang="es-ES" sz="1800" b="1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Arcade</a:t>
            </a:r>
          </a:p>
          <a:p>
            <a:pPr algn="l"/>
            <a:endParaRPr lang="es-ES" sz="18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/>
            <a:r>
              <a:rPr lang="es-E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- </a:t>
            </a:r>
            <a:r>
              <a:rPr lang="es-ES" sz="1800" b="1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Motivos del desarrollo.</a:t>
            </a:r>
          </a:p>
          <a:p>
            <a:pPr algn="l"/>
            <a:endParaRPr lang="es-ES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/>
            <a:r>
              <a:rPr lang="es-E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s-ES" sz="1800" b="1" i="1" dirty="0">
                <a:solidFill>
                  <a:srgbClr val="000000"/>
                </a:solidFill>
                <a:latin typeface="Arial" panose="020B0604020202020204" pitchFamily="34" charset="0"/>
              </a:rPr>
              <a:t>Posibles </a:t>
            </a:r>
            <a:r>
              <a:rPr lang="es-ES" sz="1800" b="1" i="1" u="sng" dirty="0">
                <a:solidFill>
                  <a:srgbClr val="000000"/>
                </a:solidFill>
                <a:latin typeface="Arial" panose="020B0604020202020204" pitchFamily="34" charset="0"/>
              </a:rPr>
              <a:t>resultados</a:t>
            </a:r>
            <a:r>
              <a:rPr lang="es-ES" sz="1800" b="1" i="1" dirty="0">
                <a:solidFill>
                  <a:srgbClr val="000000"/>
                </a:solidFill>
                <a:latin typeface="Arial" panose="020B0604020202020204" pitchFamily="34" charset="0"/>
              </a:rPr>
              <a:t> y </a:t>
            </a:r>
            <a:r>
              <a:rPr lang="es-ES" sz="1800" b="1" i="1" u="sng" dirty="0">
                <a:solidFill>
                  <a:srgbClr val="000000"/>
                </a:solidFill>
                <a:latin typeface="Arial" panose="020B0604020202020204" pitchFamily="34" charset="0"/>
              </a:rPr>
              <a:t>aprendizajes</a:t>
            </a:r>
            <a:r>
              <a:rPr lang="es-ES" sz="1800" b="1" i="1" dirty="0">
                <a:solidFill>
                  <a:srgbClr val="000000"/>
                </a:solidFill>
                <a:latin typeface="Arial" panose="020B0604020202020204" pitchFamily="34" charset="0"/>
              </a:rPr>
              <a:t> adquiridos.</a:t>
            </a:r>
            <a:endParaRPr lang="es-ES" sz="1800" b="1" i="1" u="sng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/>
            <a:endParaRPr lang="es-ES" dirty="0"/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292" r="14292"/>
          <a:stretch/>
        </p:blipFill>
        <p:spPr>
          <a:xfrm>
            <a:off x="7491532" y="1724792"/>
            <a:ext cx="3895796" cy="3895832"/>
          </a:xfrm>
          <a:noFill/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REQUISITOS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Autofit/>
          </a:bodyPr>
          <a:lstStyle/>
          <a:p>
            <a:pPr marL="342900" indent="-342900" rtl="0">
              <a:buFontTx/>
              <a:buChar char="-"/>
            </a:pPr>
            <a:r>
              <a:rPr lang="es-ES" sz="2400" dirty="0"/>
              <a:t>Requisitos Funcionales</a:t>
            </a:r>
          </a:p>
          <a:p>
            <a:pPr marL="342900" indent="-342900" rtl="0">
              <a:buFontTx/>
              <a:buChar char="-"/>
            </a:pPr>
            <a:r>
              <a:rPr lang="es-ES" sz="2400" dirty="0"/>
              <a:t>Requisitos No Funcionales</a:t>
            </a:r>
          </a:p>
          <a:p>
            <a:pPr marL="342900" indent="-342900" rtl="0">
              <a:buFontTx/>
              <a:buChar char="-"/>
            </a:pPr>
            <a:r>
              <a:rPr lang="es-ES" sz="2400" dirty="0"/>
              <a:t>Requisitos De Información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s-ES" dirty="0"/>
              <a:t>Requisitos Funcionales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0C6B4B-8F1D-C107-E7FC-8D2900A6B5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dirty="0"/>
              <a:t>JUGAR</a:t>
            </a:r>
          </a:p>
          <a:p>
            <a:pPr>
              <a:lnSpc>
                <a:spcPct val="100000"/>
              </a:lnSpc>
            </a:pPr>
            <a:r>
              <a:rPr lang="es-ES" dirty="0"/>
              <a:t>INICIAR SESIÓN</a:t>
            </a:r>
          </a:p>
          <a:p>
            <a:pPr>
              <a:lnSpc>
                <a:spcPct val="100000"/>
              </a:lnSpc>
            </a:pPr>
            <a:r>
              <a:rPr lang="es-ES" dirty="0"/>
              <a:t>REGISTRAR</a:t>
            </a:r>
          </a:p>
          <a:p>
            <a:pPr>
              <a:lnSpc>
                <a:spcPct val="100000"/>
              </a:lnSpc>
            </a:pPr>
            <a:r>
              <a:rPr lang="es-ES" dirty="0"/>
              <a:t>TABLA DE CLASIFICACIONES</a:t>
            </a:r>
          </a:p>
          <a:p>
            <a:pPr>
              <a:lnSpc>
                <a:spcPct val="100000"/>
              </a:lnSpc>
            </a:pPr>
            <a:r>
              <a:rPr lang="es-ES" dirty="0"/>
              <a:t>PERFIL PERSONAL</a:t>
            </a:r>
          </a:p>
          <a:p>
            <a:pPr>
              <a:lnSpc>
                <a:spcPct val="100000"/>
              </a:lnSpc>
            </a:pPr>
            <a:r>
              <a:rPr lang="es-ES" dirty="0"/>
              <a:t>MODO OFFLINE</a:t>
            </a:r>
          </a:p>
          <a:p>
            <a:pPr>
              <a:lnSpc>
                <a:spcPct val="100000"/>
              </a:lnSpc>
            </a:pPr>
            <a:r>
              <a:rPr lang="es-ES" dirty="0"/>
              <a:t>DIFICULTADES</a:t>
            </a:r>
          </a:p>
          <a:p>
            <a:pPr>
              <a:lnSpc>
                <a:spcPct val="100000"/>
              </a:lnSpc>
            </a:pPr>
            <a:r>
              <a:rPr lang="es-ES" dirty="0"/>
              <a:t>CAMBIAR LA CONTRASEÑA</a:t>
            </a:r>
          </a:p>
        </p:txBody>
      </p:sp>
      <p:pic>
        <p:nvPicPr>
          <p:cNvPr id="5" name="Imagen 4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158865CC-A394-7ACD-C7E9-D0D6B40D2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/>
        </p:blipFill>
        <p:spPr>
          <a:xfrm>
            <a:off x="6886035" y="1825625"/>
            <a:ext cx="4351338" cy="4351338"/>
          </a:xfrm>
          <a:prstGeom prst="rect">
            <a:avLst/>
          </a:prstGeom>
          <a:noFill/>
        </p:spPr>
      </p:pic>
      <p:sp>
        <p:nvSpPr>
          <p:cNvPr id="9" name="Marcador de número de diapositiva 5" hidden="1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pPr rtl="0">
                <a:spcAft>
                  <a:spcPts val="600"/>
                </a:spcAft>
              </a:pPr>
              <a:t>5</a:t>
            </a:fld>
            <a:endParaRPr lang="es-ES" b="1" cap="all" spc="100">
              <a:solidFill>
                <a:schemeClr val="accent2"/>
              </a:solidFill>
            </a:endParaRPr>
          </a:p>
        </p:txBody>
      </p:sp>
      <p:sp>
        <p:nvSpPr>
          <p:cNvPr id="18" name="Slide Number Placeholder 6" hidden="1">
            <a:extLst>
              <a:ext uri="{FF2B5EF4-FFF2-40B4-BE49-F238E27FC236}">
                <a16:creationId xmlns:a16="http://schemas.microsoft.com/office/drawing/2014/main" id="{ED276AF1-2D66-E64F-8405-62B6A4A9C0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s-ES" dirty="0"/>
              <a:t>Requisitos No Funcionales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0C6B4B-8F1D-C107-E7FC-8D2900A6B5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s-ES" dirty="0"/>
              <a:t>BASE DE DATOS SQL</a:t>
            </a:r>
          </a:p>
          <a:p>
            <a:pPr>
              <a:lnSpc>
                <a:spcPct val="150000"/>
              </a:lnSpc>
            </a:pPr>
            <a:r>
              <a:rPr lang="es-ES" dirty="0"/>
              <a:t>SERVICIO API-REST.</a:t>
            </a:r>
          </a:p>
          <a:p>
            <a:pPr>
              <a:lnSpc>
                <a:spcPct val="150000"/>
              </a:lnSpc>
            </a:pPr>
            <a:r>
              <a:rPr lang="es-ES" dirty="0"/>
              <a:t>PROCESOS AUTOMATIZADOS.</a:t>
            </a:r>
          </a:p>
          <a:p>
            <a:pPr>
              <a:lnSpc>
                <a:spcPct val="150000"/>
              </a:lnSpc>
            </a:pPr>
            <a:r>
              <a:rPr lang="es-ES" dirty="0"/>
              <a:t>USO DE TOKENS.</a:t>
            </a:r>
          </a:p>
          <a:p>
            <a:pPr>
              <a:lnSpc>
                <a:spcPct val="150000"/>
              </a:lnSpc>
            </a:pPr>
            <a:r>
              <a:rPr lang="es-ES" dirty="0"/>
              <a:t>LA ACTUALIZACIÓN DE LA CONTRASEÑA SEGURA.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8865CC-A394-7ACD-C7E9-D0D6B40D2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/>
        </p:blipFill>
        <p:spPr>
          <a:xfrm>
            <a:off x="6784848" y="2680718"/>
            <a:ext cx="4553712" cy="2641152"/>
          </a:xfrm>
          <a:prstGeom prst="rect">
            <a:avLst/>
          </a:prstGeom>
          <a:noFill/>
        </p:spPr>
      </p:pic>
      <p:sp>
        <p:nvSpPr>
          <p:cNvPr id="9" name="Marcador de número de diapositiva 5" hidden="1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pPr rtl="0">
                <a:spcAft>
                  <a:spcPts val="600"/>
                </a:spcAft>
              </a:pPr>
              <a:t>6</a:t>
            </a:fld>
            <a:endParaRPr lang="es-ES" b="1" cap="all" spc="100">
              <a:solidFill>
                <a:schemeClr val="accent2"/>
              </a:solidFill>
            </a:endParaRPr>
          </a:p>
        </p:txBody>
      </p:sp>
      <p:sp>
        <p:nvSpPr>
          <p:cNvPr id="18" name="Slide Number Placeholder 6" hidden="1">
            <a:extLst>
              <a:ext uri="{FF2B5EF4-FFF2-40B4-BE49-F238E27FC236}">
                <a16:creationId xmlns:a16="http://schemas.microsoft.com/office/drawing/2014/main" id="{ED276AF1-2D66-E64F-8405-62B6A4A9C0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8845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s-ES" dirty="0"/>
              <a:t>Requisitos De Información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0C6B4B-8F1D-C107-E7FC-8D2900A6B5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/>
          <a:p>
            <a:pPr>
              <a:lnSpc>
                <a:spcPct val="300000"/>
              </a:lnSpc>
            </a:pPr>
            <a:r>
              <a:rPr lang="es-ES" dirty="0"/>
              <a:t>USUARIOS</a:t>
            </a:r>
          </a:p>
          <a:p>
            <a:pPr>
              <a:lnSpc>
                <a:spcPct val="300000"/>
              </a:lnSpc>
            </a:pPr>
            <a:r>
              <a:rPr lang="es-ES" dirty="0"/>
              <a:t>PUNTUACIONES</a:t>
            </a:r>
          </a:p>
        </p:txBody>
      </p:sp>
      <p:pic>
        <p:nvPicPr>
          <p:cNvPr id="6" name="Imagen 5" descr="Imagen que contiene cepillo, hombre&#10;&#10;Descripción generada automáticamente">
            <a:extLst>
              <a:ext uri="{FF2B5EF4-FFF2-40B4-BE49-F238E27FC236}">
                <a16:creationId xmlns:a16="http://schemas.microsoft.com/office/drawing/2014/main" id="{33295071-2087-E207-F72C-FB0843DC4E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0146" r="-1" b="-1"/>
          <a:stretch/>
        </p:blipFill>
        <p:spPr>
          <a:xfrm>
            <a:off x="6784848" y="1825625"/>
            <a:ext cx="4553712" cy="4351338"/>
          </a:xfrm>
          <a:prstGeom prst="rect">
            <a:avLst/>
          </a:prstGeom>
          <a:noFill/>
        </p:spPr>
      </p:pic>
      <p:sp>
        <p:nvSpPr>
          <p:cNvPr id="9" name="Marcador de número de diapositiva 5" hidden="1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pPr rtl="0">
                <a:spcAft>
                  <a:spcPts val="600"/>
                </a:spcAft>
              </a:pPr>
              <a:t>7</a:t>
            </a:fld>
            <a:endParaRPr lang="es-ES" b="1" cap="all" spc="100">
              <a:solidFill>
                <a:schemeClr val="accent2"/>
              </a:solidFill>
            </a:endParaRPr>
          </a:p>
        </p:txBody>
      </p:sp>
      <p:sp>
        <p:nvSpPr>
          <p:cNvPr id="18" name="Slide Number Placeholder 6" hidden="1">
            <a:extLst>
              <a:ext uri="{FF2B5EF4-FFF2-40B4-BE49-F238E27FC236}">
                <a16:creationId xmlns:a16="http://schemas.microsoft.com/office/drawing/2014/main" id="{ED276AF1-2D66-E64F-8405-62B6A4A9C0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11239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ANÁLISIS DE MERCADO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marL="342900" indent="-342900" rtl="0">
              <a:buFontTx/>
              <a:buChar char="-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0430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s-ES" dirty="0"/>
              <a:t>Productos analizados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1F4D230-96AE-AB29-45FA-12DAD016D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/>
          <a:lstStyle/>
          <a:p>
            <a:r>
              <a:rPr lang="en-US" i="1" dirty="0"/>
              <a:t>Akane</a:t>
            </a:r>
            <a:r>
              <a:rPr lang="en-US" dirty="0"/>
              <a:t> (2018)</a:t>
            </a:r>
          </a:p>
        </p:txBody>
      </p:sp>
      <p:pic>
        <p:nvPicPr>
          <p:cNvPr id="8" name="Imagen 7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4B00E20A-7186-9549-F619-173156B9C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40" y="3421914"/>
            <a:ext cx="3042752" cy="1719154"/>
          </a:xfrm>
          <a:prstGeom prst="rect">
            <a:avLst/>
          </a:prstGeom>
          <a:noFill/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782B876-279D-FE86-6666-2124D66355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2750" y="1921723"/>
            <a:ext cx="2834640" cy="823912"/>
          </a:xfrm>
        </p:spPr>
        <p:txBody>
          <a:bodyPr/>
          <a:lstStyle/>
          <a:p>
            <a:r>
              <a:rPr lang="en-US" i="1" dirty="0" err="1"/>
              <a:t>Nier</a:t>
            </a:r>
            <a:r>
              <a:rPr lang="en-US" i="1" dirty="0"/>
              <a:t>: Automata </a:t>
            </a:r>
            <a:r>
              <a:rPr lang="en-US" dirty="0"/>
              <a:t>(2017)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F7F36E0-4301-DF25-CBB0-32E74AF0C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116" y="3432542"/>
            <a:ext cx="3056272" cy="1719153"/>
          </a:xfrm>
          <a:prstGeom prst="rect">
            <a:avLst/>
          </a:prstGeom>
          <a:noFill/>
        </p:spPr>
      </p:pic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9B98E554-1071-F692-B572-36D90A2EE8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/>
          <a:lstStyle/>
          <a:p>
            <a:r>
              <a:rPr lang="en-US" i="1" dirty="0"/>
              <a:t>Asteroids</a:t>
            </a:r>
            <a:r>
              <a:rPr lang="en-US" dirty="0"/>
              <a:t> (1979)</a:t>
            </a:r>
          </a:p>
        </p:txBody>
      </p:sp>
      <p:pic>
        <p:nvPicPr>
          <p:cNvPr id="10" name="Imagen 9" descr="Patrón de fondo&#10;&#10;Descripción generada automáticamente">
            <a:extLst>
              <a:ext uri="{FF2B5EF4-FFF2-40B4-BE49-F238E27FC236}">
                <a16:creationId xmlns:a16="http://schemas.microsoft.com/office/drawing/2014/main" id="{CFC8C27D-F2C8-8A9B-0795-9313B8BBD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916" y="3429000"/>
            <a:ext cx="3043676" cy="1712068"/>
          </a:xfrm>
          <a:prstGeom prst="rect">
            <a:avLst/>
          </a:prstGeom>
          <a:noFill/>
        </p:spPr>
      </p:pic>
      <p:sp>
        <p:nvSpPr>
          <p:cNvPr id="7" name="Marcador de número de diapositiva 5" hidden="1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pPr rtl="0">
                <a:spcAft>
                  <a:spcPts val="600"/>
                </a:spcAft>
              </a:pPr>
              <a:t>9</a:t>
            </a:fld>
            <a:endParaRPr lang="es-ES" b="1" cap="all" spc="1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oDeGradiente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3_TF89338750_Win32" id="{E25F22B5-53A1-440F-9B37-5B4A6AFBF982}" vid="{90864C51-0CF7-4B4C-9DB6-59D60EBAC1C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b7bab99d-9bb8-40dd-9606-6822216984ba" xsi:nil="true"/>
    <_activity xmlns="b7bab99d-9bb8-40dd-9606-6822216984b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B8A6C3B20EF0D49AC119F0356440E3A" ma:contentTypeVersion="14" ma:contentTypeDescription="Crear nuevo documento." ma:contentTypeScope="" ma:versionID="d08e35603414a7b19fc2c921c90b5ce2">
  <xsd:schema xmlns:xsd="http://www.w3.org/2001/XMLSchema" xmlns:xs="http://www.w3.org/2001/XMLSchema" xmlns:p="http://schemas.microsoft.com/office/2006/metadata/properties" xmlns:ns3="b7bab99d-9bb8-40dd-9606-6822216984ba" xmlns:ns4="2775c434-c9a3-4e81-bdcf-fbae51902966" targetNamespace="http://schemas.microsoft.com/office/2006/metadata/properties" ma:root="true" ma:fieldsID="866be61fe06fce001a0a60c72ee869fa" ns3:_="" ns4:_="">
    <xsd:import namespace="b7bab99d-9bb8-40dd-9606-6822216984ba"/>
    <xsd:import namespace="2775c434-c9a3-4e81-bdcf-fbae5190296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bab99d-9bb8-40dd-9606-6822216984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75c434-c9a3-4e81-bdcf-fbae5190296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purl.org/dc/elements/1.1/"/>
    <ds:schemaRef ds:uri="2775c434-c9a3-4e81-bdcf-fbae51902966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b7bab99d-9bb8-40dd-9606-6822216984ba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8EAF02A-04B9-4585-9D4B-C0C149850B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bab99d-9bb8-40dd-9606-6822216984ba"/>
    <ds:schemaRef ds:uri="2775c434-c9a3-4e81-bdcf-fbae51902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{218B45B8-0C25-40CF-A760-B6793EC49584}tf89338750_win32</Template>
  <TotalTime>134</TotalTime>
  <Words>181</Words>
  <Application>Microsoft Office PowerPoint</Application>
  <PresentationFormat>Panorámica</PresentationFormat>
  <Paragraphs>90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Univers</vt:lpstr>
      <vt:lpstr>UniversoDeGradientes</vt:lpstr>
      <vt:lpstr>SP4CE SURVIVAL</vt:lpstr>
      <vt:lpstr>índice</vt:lpstr>
      <vt:lpstr>Introducción</vt:lpstr>
      <vt:lpstr>REQUISITOS</vt:lpstr>
      <vt:lpstr>Requisitos Funcionales</vt:lpstr>
      <vt:lpstr>Requisitos No Funcionales</vt:lpstr>
      <vt:lpstr>Requisitos De Información</vt:lpstr>
      <vt:lpstr>ANÁLISIS DE MERCADO</vt:lpstr>
      <vt:lpstr>Productos analizados</vt:lpstr>
      <vt:lpstr>Tecnologías aplicadas</vt:lpstr>
      <vt:lpstr>Backend</vt:lpstr>
      <vt:lpstr>Frontend</vt:lpstr>
      <vt:lpstr>Adicionales</vt:lpstr>
      <vt:lpstr>Distribución</vt:lpstr>
      <vt:lpstr>Empaquetado</vt:lpstr>
      <vt:lpstr>Despliegue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SP4CE SURVIVAL</dc:title>
  <dc:creator>Mario Gonzalez Resa</dc:creator>
  <cp:lastModifiedBy>Mario Gonzalez Resa</cp:lastModifiedBy>
  <cp:revision>3</cp:revision>
  <dcterms:created xsi:type="dcterms:W3CDTF">2023-06-09T17:09:06Z</dcterms:created>
  <dcterms:modified xsi:type="dcterms:W3CDTF">2023-06-09T19:23:13Z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0x010100EB8A6C3B20EF0D49AC119F0356440E3A</vt:lpwstr>
  </property>
</Properties>
</file>